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  <p:sldMasterId id="2147483652" r:id="rId6"/>
    <p:sldMasterId id="2147483670" r:id="rId7"/>
    <p:sldMasterId id="2147483658" r:id="rId8"/>
    <p:sldMasterId id="2147483672" r:id="rId9"/>
    <p:sldMasterId id="2147483664" r:id="rId10"/>
    <p:sldMasterId id="2147483674" r:id="rId11"/>
    <p:sldMasterId id="2147483676" r:id="rId12"/>
  </p:sldMasterIdLst>
  <p:notesMasterIdLst>
    <p:notesMasterId r:id="rId19"/>
  </p:notesMasterIdLst>
  <p:handoutMasterIdLst>
    <p:handoutMasterId r:id="rId20"/>
  </p:handoutMasterIdLst>
  <p:sldIdLst>
    <p:sldId id="258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7"/>
    <p:restoredTop sz="94674"/>
  </p:normalViewPr>
  <p:slideViewPr>
    <p:cSldViewPr snapToGrid="0">
      <p:cViewPr varScale="1">
        <p:scale>
          <a:sx n="124" d="100"/>
          <a:sy n="124" d="100"/>
        </p:scale>
        <p:origin x="161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6"/>
            <a:ext cx="9144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67" y="2415639"/>
            <a:ext cx="9144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Demi Extra Compressed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9071" y="3644102"/>
            <a:ext cx="9144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3"/>
            <a:ext cx="9144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49114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2185433"/>
            <a:ext cx="4064721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2185433"/>
            <a:ext cx="3948112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330200" y="2133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3004820" y="2006600"/>
            <a:ext cx="3180080" cy="3886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22987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205923" y="1473518"/>
            <a:ext cx="4823778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Extra Compressed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89000" y="660400"/>
            <a:ext cx="7454900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89000" y="5786967"/>
            <a:ext cx="4851400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89000" y="6189127"/>
            <a:ext cx="7454900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4188" y="1817688"/>
            <a:ext cx="4064721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713289" y="1817688"/>
            <a:ext cx="3948112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004820" y="1689100"/>
            <a:ext cx="3180080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ook Compressed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9144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47800" y="1816100"/>
            <a:ext cx="6197600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9144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.emf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0160"/>
            <a:ext cx="9144000" cy="5232400"/>
          </a:xfrm>
          <a:prstGeom prst="rect">
            <a:avLst/>
          </a:prstGeom>
          <a:solidFill>
            <a:srgbClr val="0121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2158"/>
              </a:solidFill>
            </a:endParaRPr>
          </a:p>
        </p:txBody>
      </p:sp>
      <p:pic>
        <p:nvPicPr>
          <p:cNvPr id="13" name="Picture 12" descr="dotted_line_white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37"/>
          <a:stretch/>
        </p:blipFill>
        <p:spPr>
          <a:xfrm>
            <a:off x="868947" y="3207552"/>
            <a:ext cx="7486316" cy="282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63758-D40C-E645-8713-B342A6A913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4041" y="5546194"/>
            <a:ext cx="6836127" cy="11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5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" y="329675"/>
            <a:ext cx="2783767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3" r:id="rId2"/>
    <p:sldLayoutId id="2147483654" r:id="rId3"/>
    <p:sldLayoutId id="2147483656" r:id="rId4"/>
    <p:sldLayoutId id="214748365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5194968"/>
            <a:ext cx="9144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71" y="6324412"/>
            <a:ext cx="1353129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"/>
          <p:cNvSpPr/>
          <p:nvPr userDrawn="1"/>
        </p:nvSpPr>
        <p:spPr>
          <a:xfrm>
            <a:off x="1" y="0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06" y="277922"/>
            <a:ext cx="1408412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5564" y="6460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ook Extra Compressed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915537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r="10121" b="-16499"/>
          <a:stretch/>
        </p:blipFill>
        <p:spPr>
          <a:xfrm>
            <a:off x="-14711" y="457200"/>
            <a:ext cx="9158711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4711" y="5978147"/>
            <a:ext cx="9170081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/>
          <p:cNvSpPr/>
          <p:nvPr userDrawn="1"/>
        </p:nvSpPr>
        <p:spPr>
          <a:xfrm>
            <a:off x="-2630" y="0"/>
            <a:ext cx="9145300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5" y="277922"/>
            <a:ext cx="1408412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USDA ERS Broadband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Data Science for Public Good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Josh Goldstein		Teja Pristavec	   Stephanie Shipp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Summer 2019</a:t>
            </a:r>
          </a:p>
        </p:txBody>
      </p:sp>
    </p:spTree>
    <p:extLst>
      <p:ext uri="{BB962C8B-B14F-4D97-AF65-F5344CB8AC3E}">
        <p14:creationId xmlns:p14="http://schemas.microsoft.com/office/powerpoint/2010/main" val="130197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>
                <a:latin typeface="Franklin Gothic Medium" panose="020B0603020102020204" pitchFamily="34" charset="0"/>
              </a:rPr>
              <a:pPr/>
              <a:t>2</a:t>
            </a:fld>
            <a:endParaRPr lang="en-US">
              <a:latin typeface="Franklin Gothic Medium" panose="020B0603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55953-5F13-2A4D-BCA9-34260BF6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57" y="398266"/>
            <a:ext cx="7620000" cy="3225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E7A069-F9B2-6740-B0B4-74743E1C1E67}"/>
              </a:ext>
            </a:extLst>
          </p:cNvPr>
          <p:cNvSpPr/>
          <p:nvPr/>
        </p:nvSpPr>
        <p:spPr>
          <a:xfrm>
            <a:off x="1362364" y="4088053"/>
            <a:ext cx="65395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Franklin Gothic Medium" panose="020B0603020102020204" pitchFamily="34" charset="0"/>
              </a:rPr>
              <a:t>Impacts of Infrastructure Development on Rural Property Values </a:t>
            </a:r>
          </a:p>
        </p:txBody>
      </p:sp>
    </p:spTree>
    <p:extLst>
      <p:ext uri="{BB962C8B-B14F-4D97-AF65-F5344CB8AC3E}">
        <p14:creationId xmlns:p14="http://schemas.microsoft.com/office/powerpoint/2010/main" val="112225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B2A429-DF3C-0B4B-84CE-503944E57C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Project Aims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FC16B-520B-414C-9565-CE65CEB8EF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868045"/>
            <a:ext cx="9144000" cy="2712357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Franklin Gothic Medium" panose="020B0603020102020204" pitchFamily="34" charset="0"/>
              </a:rPr>
              <a:t>The DSPG team will investigate the following </a:t>
            </a:r>
            <a:r>
              <a:rPr lang="en-US" sz="2400" b="1" dirty="0">
                <a:solidFill>
                  <a:srgbClr val="002060"/>
                </a:solidFill>
                <a:latin typeface="Franklin Gothic Medium" panose="020B0603020102020204" pitchFamily="34" charset="0"/>
              </a:rPr>
              <a:t>research questions</a:t>
            </a:r>
            <a:r>
              <a:rPr lang="en-US" sz="2400" dirty="0">
                <a:solidFill>
                  <a:srgbClr val="002060"/>
                </a:solidFill>
                <a:latin typeface="Franklin Gothic Medium" panose="020B0603020102020204" pitchFamily="34" charset="0"/>
              </a:rPr>
              <a:t>:</a:t>
            </a:r>
          </a:p>
          <a:p>
            <a:pPr algn="ctr"/>
            <a:endParaRPr lang="en-US" sz="2400" dirty="0">
              <a:solidFill>
                <a:srgbClr val="002060"/>
              </a:solidFill>
              <a:latin typeface="Franklin Gothic Medium" panose="020B06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Franklin Gothic Medium" panose="020B0603020102020204" pitchFamily="34" charset="0"/>
              </a:rPr>
              <a:t>Can we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validate FCC data </a:t>
            </a:r>
            <a:r>
              <a:rPr lang="en-US" sz="2400" dirty="0">
                <a:solidFill>
                  <a:srgbClr val="002060"/>
                </a:solidFill>
                <a:latin typeface="Franklin Gothic Medium" panose="020B0603020102020204" pitchFamily="34" charset="0"/>
              </a:rPr>
              <a:t>on broadband availability and subscription rates?</a:t>
            </a:r>
          </a:p>
          <a:p>
            <a:endParaRPr lang="en-US" sz="500" dirty="0">
              <a:solidFill>
                <a:srgbClr val="002060"/>
              </a:solidFill>
              <a:latin typeface="Franklin Gothic Medium" panose="020B06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Franklin Gothic Medium" panose="020B0603020102020204" pitchFamily="34" charset="0"/>
              </a:rPr>
              <a:t>Based on a literature review, what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factors other than broadband predict property values</a:t>
            </a:r>
            <a:r>
              <a:rPr lang="en-US" sz="2400" dirty="0">
                <a:solidFill>
                  <a:srgbClr val="002060"/>
                </a:solidFill>
                <a:latin typeface="Franklin Gothic Medium" panose="020B0603020102020204" pitchFamily="34" charset="0"/>
              </a:rPr>
              <a:t>?</a:t>
            </a:r>
          </a:p>
          <a:p>
            <a:pPr algn="ctr"/>
            <a:endParaRPr lang="en-US" sz="2000" dirty="0">
              <a:solidFill>
                <a:srgbClr val="002060"/>
              </a:solidFill>
              <a:latin typeface="Franklin Gothic Medium" panose="020B0603020102020204" pitchFamily="34" charset="0"/>
            </a:endParaRPr>
          </a:p>
          <a:p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3D358-E14A-4D4F-A803-19A170EC3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18C06-167A-E646-9EF6-18275B625F6B}" type="slidenum">
              <a:rPr lang="en-US" smtClean="0">
                <a:latin typeface="Franklin Gothic Medium" panose="020B0603020102020204" pitchFamily="34" charset="0"/>
              </a:rPr>
              <a:pPr/>
              <a:t>3</a:t>
            </a:fld>
            <a:endParaRPr lang="en-US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34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2D57F-D9FA-3743-B3AD-C7E725BABB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>
                <a:latin typeface="Franklin Gothic Medium" panose="020B0603020102020204" pitchFamily="34" charset="0"/>
              </a:rPr>
              <a:pPr/>
              <a:t>4</a:t>
            </a:fld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94D1AB-B6F7-1B43-A2FB-948465E93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224281"/>
            <a:ext cx="9144000" cy="508150"/>
          </a:xfrm>
        </p:spPr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8EE548-CCE0-E64C-AE6C-3538232223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036" y="2057807"/>
            <a:ext cx="4064721" cy="383596"/>
          </a:xfrm>
        </p:spPr>
        <p:txBody>
          <a:bodyPr/>
          <a:lstStyle/>
          <a:p>
            <a:r>
              <a:rPr lang="en-US" b="1" dirty="0">
                <a:latin typeface="Franklin Gothic Medium" panose="020B0603020102020204" pitchFamily="34" charset="0"/>
              </a:rPr>
              <a:t>SDAD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63039C-6BFF-6741-A089-6C45E0F7B7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3391" y="2057807"/>
            <a:ext cx="3948112" cy="3491467"/>
          </a:xfrm>
        </p:spPr>
        <p:txBody>
          <a:bodyPr/>
          <a:lstStyle/>
          <a:p>
            <a:r>
              <a:rPr lang="en-US" b="1" dirty="0">
                <a:latin typeface="Franklin Gothic Medium" panose="020B0603020102020204" pitchFamily="34" charset="0"/>
              </a:rPr>
              <a:t>Sponsor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BF7466-4FC2-454D-9D87-C88579DF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01" y="2539216"/>
            <a:ext cx="1674004" cy="220574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E97ED3-6C20-5C46-9B3C-72FD3C0ACC0B}"/>
              </a:ext>
            </a:extLst>
          </p:cNvPr>
          <p:cNvSpPr txBox="1">
            <a:spLocks/>
          </p:cNvSpPr>
          <p:nvPr/>
        </p:nvSpPr>
        <p:spPr>
          <a:xfrm>
            <a:off x="1803069" y="4834621"/>
            <a:ext cx="3010837" cy="70674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Josh, Stephanie, Teja</a:t>
            </a:r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F8F878A-565F-6C4D-A1B8-B2996661B536}"/>
              </a:ext>
            </a:extLst>
          </p:cNvPr>
          <p:cNvSpPr txBox="1">
            <a:spLocks/>
          </p:cNvSpPr>
          <p:nvPr/>
        </p:nvSpPr>
        <p:spPr>
          <a:xfrm>
            <a:off x="4765027" y="4946726"/>
            <a:ext cx="3798970" cy="70674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aseline="30000" dirty="0">
              <a:solidFill>
                <a:schemeClr val="bg1">
                  <a:lumMod val="65000"/>
                </a:schemeClr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862B1EA-C201-764A-9068-C008F2EFCC68}"/>
              </a:ext>
            </a:extLst>
          </p:cNvPr>
          <p:cNvSpPr txBox="1">
            <a:spLocks/>
          </p:cNvSpPr>
          <p:nvPr/>
        </p:nvSpPr>
        <p:spPr>
          <a:xfrm>
            <a:off x="5751761" y="4745384"/>
            <a:ext cx="3279196" cy="70674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John Pender</a:t>
            </a:r>
          </a:p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Senior Economist, USDA ERS</a:t>
            </a:r>
            <a:endParaRPr lang="en-US" sz="1400" dirty="0">
              <a:latin typeface="Franklin Gothic Medium" panose="020B0603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6195E-F7EB-DD43-BA1D-7D092F32F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63" y="2539216"/>
            <a:ext cx="1636593" cy="21821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1F0EC4-53DD-314A-A94A-735B7DF7C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36" y="2539216"/>
            <a:ext cx="1672078" cy="22032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A76278-3FA1-9742-BB5F-2A13AD12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734" y="2539216"/>
            <a:ext cx="1667815" cy="21975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78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2D57F-D9FA-3743-B3AD-C7E725BABB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>
                <a:latin typeface="Franklin Gothic Medium" panose="020B0603020102020204" pitchFamily="34" charset="0"/>
              </a:rPr>
              <a:pPr/>
              <a:t>5</a:t>
            </a:fld>
            <a:endParaRPr lang="en-US">
              <a:latin typeface="Franklin Gothic Medium" panose="020B06030201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94D1AB-B6F7-1B43-A2FB-948465E93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8EE548-CCE0-E64C-AE6C-3538232223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0351" y="2393238"/>
            <a:ext cx="2803297" cy="1787852"/>
          </a:xfrm>
        </p:spPr>
        <p:txBody>
          <a:bodyPr/>
          <a:lstStyle/>
          <a:p>
            <a:r>
              <a:rPr lang="en-US" sz="9600" b="1" dirty="0">
                <a:latin typeface="Franklin Gothic Medium" panose="020B0603020102020204" pitchFamily="34" charset="0"/>
              </a:rPr>
              <a:t>YOU!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2E4CA-BFD2-3941-9E26-AD250CDC4773}"/>
              </a:ext>
            </a:extLst>
          </p:cNvPr>
          <p:cNvSpPr txBox="1"/>
          <p:nvPr/>
        </p:nvSpPr>
        <p:spPr>
          <a:xfrm>
            <a:off x="930009" y="4681029"/>
            <a:ext cx="7785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1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 graduate student 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+ </a:t>
            </a:r>
            <a:r>
              <a:rPr lang="en-US" sz="2800" b="1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2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Franklin Gothic Medium" panose="020B0603020102020204" pitchFamily="34" charset="0"/>
              </a:rPr>
              <a:t>undergraduate students</a:t>
            </a:r>
          </a:p>
        </p:txBody>
      </p:sp>
    </p:spTree>
    <p:extLst>
      <p:ext uri="{BB962C8B-B14F-4D97-AF65-F5344CB8AC3E}">
        <p14:creationId xmlns:p14="http://schemas.microsoft.com/office/powerpoint/2010/main" val="81872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2F02E8-9686-2E4A-9BF0-858895067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>
                <a:latin typeface="Franklin Gothic Medium" panose="020B0603020102020204" pitchFamily="34" charset="0"/>
              </a:rPr>
              <a:pPr/>
              <a:t>6</a:t>
            </a:fld>
            <a:endParaRPr lang="en-US" dirty="0">
              <a:latin typeface="Franklin Gothic Medium" panose="020B0603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0837F-C284-EA40-B9FB-04714F34A1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598"/>
            <a:ext cx="9144000" cy="457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Deliverables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E1EA7E-F69F-A24D-96C3-F00691C21A27}"/>
              </a:ext>
            </a:extLst>
          </p:cNvPr>
          <p:cNvGrpSpPr/>
          <p:nvPr/>
        </p:nvGrpSpPr>
        <p:grpSpPr>
          <a:xfrm>
            <a:off x="1605023" y="986486"/>
            <a:ext cx="5933954" cy="5473769"/>
            <a:chOff x="1764223" y="986486"/>
            <a:chExt cx="5933954" cy="54737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622103-B6F9-7948-BFB9-FFBF13AA9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4223" y="986486"/>
              <a:ext cx="2658287" cy="1488641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80D9E3-FF46-104B-B6BF-0D620E157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1060" y="2686655"/>
              <a:ext cx="2411601" cy="283348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197978-57CA-E749-8E3E-9D461B065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199"/>
            <a:stretch/>
          </p:blipFill>
          <p:spPr>
            <a:xfrm>
              <a:off x="1764223" y="3321230"/>
              <a:ext cx="2684253" cy="2383648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9785E4-9193-6C4F-BB53-8DB0426A1133}"/>
                </a:ext>
              </a:extLst>
            </p:cNvPr>
            <p:cNvSpPr txBox="1"/>
            <p:nvPr/>
          </p:nvSpPr>
          <p:spPr>
            <a:xfrm>
              <a:off x="1764223" y="2567460"/>
              <a:ext cx="2658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Franklin Gothic Medium" panose="020B0603020102020204" pitchFamily="34" charset="0"/>
                </a:rPr>
                <a:t>Annotated bibliography and narrative review of factors predicting property values.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89B7E9-9E90-004F-86DB-4F151B913B65}"/>
                </a:ext>
              </a:extLst>
            </p:cNvPr>
            <p:cNvSpPr txBox="1"/>
            <p:nvPr/>
          </p:nvSpPr>
          <p:spPr>
            <a:xfrm>
              <a:off x="4728561" y="1869554"/>
              <a:ext cx="29696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Franklin Gothic Medium" panose="020B0603020102020204" pitchFamily="34" charset="0"/>
                </a:rPr>
                <a:t>FCC data validation and comparison with other sources, plus heuristics for using FCC data.</a:t>
              </a:r>
            </a:p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29671-AF8C-FB40-990C-DB921F5F954C}"/>
                </a:ext>
              </a:extLst>
            </p:cNvPr>
            <p:cNvSpPr txBox="1"/>
            <p:nvPr/>
          </p:nvSpPr>
          <p:spPr>
            <a:xfrm>
              <a:off x="1764223" y="5721591"/>
              <a:ext cx="26842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Franklin Gothic Medium" panose="020B0603020102020204" pitchFamily="34" charset="0"/>
                </a:rPr>
                <a:t>SAGE brief(s) for potential online publication.</a:t>
              </a:r>
            </a:p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A50075-74FD-C44A-8BE6-5B756A9B208B}"/>
                </a:ext>
              </a:extLst>
            </p:cNvPr>
            <p:cNvSpPr txBox="1"/>
            <p:nvPr/>
          </p:nvSpPr>
          <p:spPr>
            <a:xfrm>
              <a:off x="5150131" y="5519053"/>
              <a:ext cx="22134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Franklin Gothic Medium" panose="020B0603020102020204" pitchFamily="34" charset="0"/>
                </a:rPr>
                <a:t>Symposium poster(s) and presentation(s).</a:t>
              </a:r>
            </a:p>
            <a:p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A4F888-CB16-D44D-91CF-ABECEC830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8561" y="986486"/>
              <a:ext cx="2969616" cy="82257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089845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DB4CBD-FD3F-4778-AEED-C30F1CE9CC58}"/>
</file>

<file path=customXml/itemProps3.xml><?xml version="1.0" encoding="utf-8"?>
<ds:datastoreItem xmlns:ds="http://schemas.openxmlformats.org/officeDocument/2006/customXml" ds:itemID="{0F92EF6C-D6BB-4608-BA35-E518DFB13D6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138</Words>
  <Application>Microsoft Macintosh PowerPoint</Application>
  <PresentationFormat>On-screen Show (4:3)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</vt:i4>
      </vt:variant>
    </vt:vector>
  </HeadingPairs>
  <TitlesOfParts>
    <vt:vector size="24" baseType="lpstr">
      <vt:lpstr>Arial</vt:lpstr>
      <vt:lpstr>Calibri</vt:lpstr>
      <vt:lpstr>Franklin Gothic Medium</vt:lpstr>
      <vt:lpstr>ITC Franklin Gothic Std Book</vt:lpstr>
      <vt:lpstr>ITC Franklin Gothic Std Book Compressed</vt:lpstr>
      <vt:lpstr>ITC Franklin Gothic Std Book Condensed</vt:lpstr>
      <vt:lpstr>ITC Franklin Gothic Std Book Extra Compressed</vt:lpstr>
      <vt:lpstr>ITC Franklin Gothic Std Demi Compressed</vt:lpstr>
      <vt:lpstr>ITC Franklin Gothic Std Demi Extra Compressed</vt:lpstr>
      <vt:lpstr>title page</vt:lpstr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Mikale</dc:creator>
  <cp:lastModifiedBy>Pristavec, Teja (tp2sk)</cp:lastModifiedBy>
  <cp:revision>14</cp:revision>
  <dcterms:created xsi:type="dcterms:W3CDTF">2016-06-30T12:32:58Z</dcterms:created>
  <dcterms:modified xsi:type="dcterms:W3CDTF">2019-05-16T19:01:23Z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